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12"/>
  </p:notesMasterIdLst>
  <p:sldIdLst>
    <p:sldId id="493" r:id="rId3"/>
    <p:sldId id="258" r:id="rId4"/>
    <p:sldId id="260" r:id="rId5"/>
    <p:sldId id="267" r:id="rId6"/>
    <p:sldId id="492" r:id="rId7"/>
    <p:sldId id="494" r:id="rId8"/>
    <p:sldId id="495" r:id="rId9"/>
    <p:sldId id="259" r:id="rId10"/>
    <p:sldId id="261" r:id="rId11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8"/>
  </p:normalViewPr>
  <p:slideViewPr>
    <p:cSldViewPr snapToGrid="0">
      <p:cViewPr varScale="1">
        <p:scale>
          <a:sx n="111" d="100"/>
          <a:sy n="111" d="100"/>
        </p:scale>
        <p:origin x="6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E49F3C-3B81-C04C-9E90-A0BEBCD612B4}" type="datetimeFigureOut">
              <a:rPr lang="en-CH" smtClean="0"/>
              <a:t>28.03.25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FE117-D6F2-5342-815D-3753B2DAAD2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45578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18–1 Diagrammatic outline of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formation of the pituitary (left) and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various parts of the organ in the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adult (right).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7CB84-E44E-764D-BE38-2092A14575B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928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Marieb</a:t>
            </a:r>
            <a:r>
              <a:rPr lang="fr-FR" dirty="0"/>
              <a:t>    </a:t>
            </a:r>
            <a:r>
              <a:rPr lang="en-US" altLang="en-US" sz="1200" b="1" dirty="0">
                <a:latin typeface="Arial" panose="020B0604020202020204" pitchFamily="34" charset="0"/>
              </a:rPr>
              <a:t>Figure 25.13c, d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7CB84-E44E-764D-BE38-2092A14575B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880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66A5BAD0-3237-754F-9CB9-9D258305B6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9A9CF-2528-7D48-91EC-113C862DB31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3EAF2AE2-328A-B442-8876-595C79779C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18A3E765-1551-CE49-A80A-6052AB535B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FIGURE 23-6 Proteolytic processing of the pro-opiomelanocortin (POMC) precursor.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The initial gene product of the POMC gene is a long polypeptide that undergoes cleavage by a series of specific proteases to produce 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ACTH, </a:t>
            </a:r>
            <a:r>
              <a:rPr lang="en-US" altLang="en-US" i="1" dirty="0">
                <a:latin typeface="Symbol" pitchFamily="2" charset="2"/>
                <a:ea typeface="ＭＳ Ｐゴシック" panose="020B0600070205080204" pitchFamily="34" charset="-128"/>
                <a:sym typeface="Symbol" pitchFamily="2" charset="2"/>
              </a:rPr>
              <a:t>β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- and </a:t>
            </a:r>
            <a:r>
              <a:rPr lang="en-US" altLang="en-US" i="1" dirty="0" err="1">
                <a:latin typeface="Symbol" pitchFamily="2" charset="2"/>
                <a:ea typeface="ＭＳ Ｐゴシック" panose="020B0600070205080204" pitchFamily="34" charset="-128"/>
                <a:sym typeface="Symbol" pitchFamily="2" charset="2"/>
              </a:rPr>
              <a:t>γ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-lipotropin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en-US" i="1" dirty="0">
                <a:latin typeface="Symbol" pitchFamily="2" charset="2"/>
                <a:ea typeface="ＭＳ Ｐゴシック" panose="020B0600070205080204" pitchFamily="34" charset="-128"/>
                <a:sym typeface="Symbol" pitchFamily="2" charset="2"/>
              </a:rPr>
              <a:t>α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-, </a:t>
            </a:r>
            <a:r>
              <a:rPr lang="en-US" altLang="en-US" i="1" dirty="0">
                <a:latin typeface="Symbol" pitchFamily="2" charset="2"/>
                <a:ea typeface="ＭＳ Ｐゴシック" panose="020B0600070205080204" pitchFamily="34" charset="-128"/>
                <a:sym typeface="Symbol" pitchFamily="2" charset="2"/>
              </a:rPr>
              <a:t>β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-, and </a:t>
            </a:r>
            <a:r>
              <a:rPr lang="en-US" altLang="en-US" i="1" dirty="0" err="1">
                <a:latin typeface="Symbol" pitchFamily="2" charset="2"/>
                <a:ea typeface="ＭＳ Ｐゴシック" panose="020B0600070205080204" pitchFamily="34" charset="-128"/>
                <a:sym typeface="Symbol" pitchFamily="2" charset="2"/>
              </a:rPr>
              <a:t>γ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-MSH (melanocyte-stimulating hormone, or melanocortin), CLIP (corticotropin-like intermediary peptide), </a:t>
            </a:r>
            <a:r>
              <a:rPr lang="en-US" altLang="en-US" i="1" dirty="0">
                <a:latin typeface="Symbol" pitchFamily="2" charset="2"/>
                <a:ea typeface="ＭＳ Ｐゴシック" panose="020B0600070205080204" pitchFamily="34" charset="-128"/>
                <a:sym typeface="Symbol" pitchFamily="2" charset="2"/>
              </a:rPr>
              <a:t>β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-endorphin, and Metenkephalin. 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The points of cleavage are paired basic residues,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Arg</a:t>
            </a:r>
            <a:r>
              <a:rPr lang="fr-CH" altLang="en-US" dirty="0">
                <a:latin typeface="Arial" panose="020B0604020202020204" pitchFamily="34" charset="0"/>
                <a:ea typeface="ヒラギノ角ゴ Pro W3" panose="020B0300000000000000" pitchFamily="34" charset="-128"/>
              </a:rPr>
              <a:t>–</a:t>
            </a:r>
            <a:r>
              <a:rPr lang="fr-CH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L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ys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Lys</a:t>
            </a:r>
            <a:r>
              <a:rPr lang="fr-CH" altLang="en-US" dirty="0">
                <a:latin typeface="Arial" panose="020B0604020202020204" pitchFamily="34" charset="0"/>
                <a:ea typeface="ヒラギノ角ゴ Pro W3" panose="020B0300000000000000" pitchFamily="34" charset="-128"/>
              </a:rPr>
              <a:t>–</a:t>
            </a:r>
            <a:r>
              <a:rPr lang="fr-CH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A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rg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or Lys</a:t>
            </a:r>
            <a:r>
              <a:rPr lang="fr-CH" altLang="en-US" dirty="0">
                <a:latin typeface="Arial" panose="020B0604020202020204" pitchFamily="34" charset="0"/>
                <a:ea typeface="ヒラギノ角ゴ Pro W3" panose="020B0300000000000000" pitchFamily="34" charset="-128"/>
              </a:rPr>
              <a:t>–</a:t>
            </a:r>
            <a:r>
              <a:rPr lang="fr-CH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L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ys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3866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Ganong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7CB84-E44E-764D-BE38-2092A14575B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114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148-314 </a:t>
            </a:r>
            <a:r>
              <a:rPr lang="fr-FR" dirty="0" err="1"/>
              <a:t>hypophyse.jpg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37CB84-E44E-764D-BE38-2092A14575B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02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507B-D59A-1F4C-93DE-55FBEB659E45}" type="datetimeFigureOut">
              <a:rPr lang="fr-FR" smtClean="0"/>
              <a:t>28/03/2025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AF11-E39F-C94A-ABB3-660B998BED2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6774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507B-D59A-1F4C-93DE-55FBEB659E45}" type="datetimeFigureOut">
              <a:rPr lang="fr-FR" smtClean="0"/>
              <a:t>28/03/2025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AF11-E39F-C94A-ABB3-660B998BED2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0957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507B-D59A-1F4C-93DE-55FBEB659E45}" type="datetimeFigureOut">
              <a:rPr lang="fr-FR" smtClean="0"/>
              <a:t>28/03/2025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AF11-E39F-C94A-ABB3-660B998BED2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420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8F309-5813-794A-B3CC-29B9BA433D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DC5EC4-3F68-6E48-A357-0709323CDA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BD9E5-3865-0B4F-A91E-7E0669F9B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F65F9-C6B7-B94E-AD6A-F8C0ABC54959}" type="datetimeFigureOut">
              <a:rPr lang="fr-FR" smtClean="0"/>
              <a:t>28/03/2025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97C9F-F872-794A-A183-E32E0D20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F2F40-11A3-3E43-981C-05575058B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B6A87-443E-2E49-896D-E256CB65ECC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5655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4DFB9-F5D0-4941-AE87-C0BF72620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BAA6A-5AB0-344D-8F54-0142D15BB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F1BB1-33C1-E340-A204-E3DCD5B4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F65F9-C6B7-B94E-AD6A-F8C0ABC54959}" type="datetimeFigureOut">
              <a:rPr lang="fr-FR" smtClean="0"/>
              <a:t>28/03/2025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D5B64-4CF1-D144-887B-9D7E98EB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0A4A9-6868-784B-8CEE-E90E668B3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B6A87-443E-2E49-896D-E256CB65ECC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3759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34F5C-DE0E-514F-91B7-CB0025CB0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3C8D1-EECF-3242-ADDE-663085AFD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6032F-D570-5E48-AC97-850B6C225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F65F9-C6B7-B94E-AD6A-F8C0ABC54959}" type="datetimeFigureOut">
              <a:rPr lang="fr-FR" smtClean="0"/>
              <a:t>28/03/2025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3E573-5FF8-2240-9744-1214F4B37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37756-8220-4147-8CB7-EE820F2E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B6A87-443E-2E49-896D-E256CB65ECC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0131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30281-2F15-F540-AAAF-2F5CD57A5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9E59D-6E25-6541-8003-957677ACAB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0AE5B5-F0C9-464F-BA5E-6A9F089D9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E9D1F0-3348-C843-BC95-3432D1AF4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F65F9-C6B7-B94E-AD6A-F8C0ABC54959}" type="datetimeFigureOut">
              <a:rPr lang="fr-FR" smtClean="0"/>
              <a:t>28/03/2025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F1211-6EC7-2343-A930-7B6DFA86F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00E35B-F3D7-C54C-B073-663AA0476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B6A87-443E-2E49-896D-E256CB65ECC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0974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64E6E-6A29-F343-9A7E-7466A842F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7932A-1120-194C-8D30-AAA3F8FBF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95CD23-5409-DC41-8826-D6D42B1F86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79AE00-39CB-D34B-AD70-9E6542D89E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3B8092-AB33-2B47-AE62-F88A9AF20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47C75-B2B0-1242-85C5-2B742D58F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F65F9-C6B7-B94E-AD6A-F8C0ABC54959}" type="datetimeFigureOut">
              <a:rPr lang="fr-FR" smtClean="0"/>
              <a:t>28/03/2025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04FB9A-5093-A24F-8AA6-EF4D37EB3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F0A016-0B9C-EB4B-A0B5-7BFA377A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B6A87-443E-2E49-896D-E256CB65ECC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7091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F470E-A0C5-A645-B2CB-3539D88D5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D0E58C-9310-C648-8A85-34DD83948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F65F9-C6B7-B94E-AD6A-F8C0ABC54959}" type="datetimeFigureOut">
              <a:rPr lang="fr-FR" smtClean="0"/>
              <a:t>28/03/2025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29859C-9F95-484D-B9FE-9E02BC0EE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1DD725-686E-EE4A-AF22-C30C0B245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B6A87-443E-2E49-896D-E256CB65ECC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8041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C7BD67-20D0-2C42-A98D-DAF1BE041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F65F9-C6B7-B94E-AD6A-F8C0ABC54959}" type="datetimeFigureOut">
              <a:rPr lang="fr-FR" smtClean="0"/>
              <a:t>28/03/2025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39342F-4D3A-4B4F-8008-E063EEAED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62A30-0B95-6F47-B14E-237344B9E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B6A87-443E-2E49-896D-E256CB65ECC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3430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CB373-3739-E947-B1B5-3BE71B720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A9965-7679-214A-8DAA-3C2A395A9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5EA32E-5069-E34B-9548-F7016A0F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1E64C-6567-0042-8EAD-1952AEFA2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F65F9-C6B7-B94E-AD6A-F8C0ABC54959}" type="datetimeFigureOut">
              <a:rPr lang="fr-FR" smtClean="0"/>
              <a:t>28/03/2025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D856D3-36A0-E749-BF4D-A5A0E75CC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A4FC2E-CEF7-DB4C-A6EA-A07BA35D5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B6A87-443E-2E49-896D-E256CB65ECC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4652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507B-D59A-1F4C-93DE-55FBEB659E45}" type="datetimeFigureOut">
              <a:rPr lang="fr-FR" smtClean="0"/>
              <a:t>28/03/2025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AF11-E39F-C94A-ABB3-660B998BED2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0086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21700-BCCC-9F4E-82D6-66A5C7338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3A90A0-89D1-0242-9801-167A0B1DE6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798164-BB0A-3F41-9DE3-BA9198117B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AFF94F-EF35-F340-91B2-DE4EEC07D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F65F9-C6B7-B94E-AD6A-F8C0ABC54959}" type="datetimeFigureOut">
              <a:rPr lang="fr-FR" smtClean="0"/>
              <a:t>28/03/2025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1BFC4-F982-4D40-B46E-661D50BEC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07DA1F-39C2-D246-9EC1-1EC195FAE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B6A87-443E-2E49-896D-E256CB65ECC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5407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7ADED-2124-D647-9264-ECC0BFEA1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23BCBD-B26F-FB49-B352-3272432954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34510-DAEB-6142-AAE7-4CF5DA1DA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F65F9-C6B7-B94E-AD6A-F8C0ABC54959}" type="datetimeFigureOut">
              <a:rPr lang="fr-FR" smtClean="0"/>
              <a:t>28/03/2025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96DA2-3E61-6D41-8510-7ABBB6E2F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15B0C-1D08-314E-B27A-5886A122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B6A87-443E-2E49-896D-E256CB65ECC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7368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E97E5F-5635-5549-B3BB-C14FD11CB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33424D-CB5D-9649-A6E2-60B3C98CE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7C123-8746-1A42-A446-7F5F8407C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F65F9-C6B7-B94E-AD6A-F8C0ABC54959}" type="datetimeFigureOut">
              <a:rPr lang="fr-FR" smtClean="0"/>
              <a:t>28/03/2025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8A38E-640C-034F-A8A4-9DD021655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F67B1-D264-544C-90A3-152A81668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B6A87-443E-2E49-896D-E256CB65ECC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1337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507B-D59A-1F4C-93DE-55FBEB659E45}" type="datetimeFigureOut">
              <a:rPr lang="fr-FR" smtClean="0"/>
              <a:t>28/03/2025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AF11-E39F-C94A-ABB3-660B998BED2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1026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507B-D59A-1F4C-93DE-55FBEB659E45}" type="datetimeFigureOut">
              <a:rPr lang="fr-FR" smtClean="0"/>
              <a:t>28/03/2025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AF11-E39F-C94A-ABB3-660B998BED2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7356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507B-D59A-1F4C-93DE-55FBEB659E45}" type="datetimeFigureOut">
              <a:rPr lang="fr-FR" smtClean="0"/>
              <a:t>28/03/2025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AF11-E39F-C94A-ABB3-660B998BED2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4161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507B-D59A-1F4C-93DE-55FBEB659E45}" type="datetimeFigureOut">
              <a:rPr lang="fr-FR" smtClean="0"/>
              <a:t>28/03/2025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AF11-E39F-C94A-ABB3-660B998BED2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6717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507B-D59A-1F4C-93DE-55FBEB659E45}" type="datetimeFigureOut">
              <a:rPr lang="fr-FR" smtClean="0"/>
              <a:t>28/03/2025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AF11-E39F-C94A-ABB3-660B998BED2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4019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507B-D59A-1F4C-93DE-55FBEB659E45}" type="datetimeFigureOut">
              <a:rPr lang="fr-FR" smtClean="0"/>
              <a:t>28/03/2025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AF11-E39F-C94A-ABB3-660B998BED2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4659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507B-D59A-1F4C-93DE-55FBEB659E45}" type="datetimeFigureOut">
              <a:rPr lang="fr-FR" smtClean="0"/>
              <a:t>28/03/2025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AF11-E39F-C94A-ABB3-660B998BED2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236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507B-D59A-1F4C-93DE-55FBEB659E45}" type="datetimeFigureOut">
              <a:rPr lang="fr-FR" smtClean="0"/>
              <a:t>28/03/2025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BAF11-E39F-C94A-ABB3-660B998BED2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4376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F85C46-D813-0041-83B7-7466B349D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DFDD3-F15A-9D45-992A-9872A5AE2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D2F73-72CE-4749-8F47-D5811F866A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F65F9-C6B7-B94E-AD6A-F8C0ABC54959}" type="datetimeFigureOut">
              <a:rPr lang="fr-FR" smtClean="0"/>
              <a:t>28/03/2025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2815A-C7B0-DB41-A317-FF491579E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994DE-B66E-EF43-8DF8-22AB4D639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B6A87-443E-2E49-896D-E256CB65ECC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8622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topics/biochemistry-genetics-and-molecular-biology/human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800509-BBD1-8A49-8EAB-1A11F0FB5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879600"/>
            <a:ext cx="5791200" cy="3098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F839C3-9F4B-DE44-9445-90D28E374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39" y="3591338"/>
            <a:ext cx="2291222" cy="31076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1B01AF-F266-584B-A8B7-B88D6C47F486}"/>
              </a:ext>
            </a:extLst>
          </p:cNvPr>
          <p:cNvSpPr txBox="1"/>
          <p:nvPr/>
        </p:nvSpPr>
        <p:spPr>
          <a:xfrm>
            <a:off x="7195279" y="4991727"/>
            <a:ext cx="1967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Lobe intermédiaire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390C98F-9BCA-2146-8440-49EA682F8969}"/>
              </a:ext>
            </a:extLst>
          </p:cNvPr>
          <p:cNvCxnSpPr/>
          <p:nvPr/>
        </p:nvCxnSpPr>
        <p:spPr>
          <a:xfrm flipV="1">
            <a:off x="6490741" y="3762531"/>
            <a:ext cx="614597" cy="17238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9B392CE-141F-FF44-991D-D72A60DB286C}"/>
              </a:ext>
            </a:extLst>
          </p:cNvPr>
          <p:cNvSpPr txBox="1"/>
          <p:nvPr/>
        </p:nvSpPr>
        <p:spPr>
          <a:xfrm>
            <a:off x="5666282" y="5501392"/>
            <a:ext cx="169956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Fente de Rathke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7ED7EF-6133-4ED8-00D8-027930E3D0BE}"/>
              </a:ext>
            </a:extLst>
          </p:cNvPr>
          <p:cNvSpPr txBox="1"/>
          <p:nvPr/>
        </p:nvSpPr>
        <p:spPr>
          <a:xfrm>
            <a:off x="832513" y="477672"/>
            <a:ext cx="479047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Développement de l’hypophyse</a:t>
            </a:r>
          </a:p>
        </p:txBody>
      </p:sp>
    </p:spTree>
    <p:extLst>
      <p:ext uri="{BB962C8B-B14F-4D97-AF65-F5344CB8AC3E}">
        <p14:creationId xmlns:p14="http://schemas.microsoft.com/office/powerpoint/2010/main" val="2487712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E198FDBB-A48E-2648-9636-9757B5F1B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" t="1146" r="819" b="6006"/>
          <a:stretch>
            <a:fillRect/>
          </a:stretch>
        </p:blipFill>
        <p:spPr bwMode="auto">
          <a:xfrm>
            <a:off x="1684516" y="494672"/>
            <a:ext cx="8859112" cy="61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F7B185F-D2A0-B84F-90C5-F1F081AB1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94" y="336054"/>
            <a:ext cx="4781862" cy="289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804DABD-7223-A14E-83A3-367C5E8D0F28}"/>
              </a:ext>
            </a:extLst>
          </p:cNvPr>
          <p:cNvSpPr/>
          <p:nvPr/>
        </p:nvSpPr>
        <p:spPr>
          <a:xfrm>
            <a:off x="7099873" y="5971550"/>
            <a:ext cx="599606" cy="254833"/>
          </a:xfrm>
          <a:prstGeom prst="roundRect">
            <a:avLst/>
          </a:prstGeom>
          <a:solidFill>
            <a:srgbClr val="FFFF00">
              <a:alpha val="4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119DB42-FD35-7B4A-B99F-F35C887F2096}"/>
              </a:ext>
            </a:extLst>
          </p:cNvPr>
          <p:cNvSpPr/>
          <p:nvPr/>
        </p:nvSpPr>
        <p:spPr>
          <a:xfrm>
            <a:off x="7101488" y="6238405"/>
            <a:ext cx="1166212" cy="225895"/>
          </a:xfrm>
          <a:prstGeom prst="roundRect">
            <a:avLst/>
          </a:prstGeom>
          <a:solidFill>
            <a:srgbClr val="FFFF00">
              <a:alpha val="4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7934511-7F27-9148-BA67-C025D9AC9BEF}"/>
              </a:ext>
            </a:extLst>
          </p:cNvPr>
          <p:cNvSpPr/>
          <p:nvPr/>
        </p:nvSpPr>
        <p:spPr>
          <a:xfrm>
            <a:off x="3880016" y="4988322"/>
            <a:ext cx="1903967" cy="190104"/>
          </a:xfrm>
          <a:prstGeom prst="roundRect">
            <a:avLst>
              <a:gd name="adj" fmla="val 35039"/>
            </a:avLst>
          </a:prstGeom>
          <a:solidFill>
            <a:srgbClr val="92D050">
              <a:alpha val="4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EECFCE-DE09-B846-BA42-5C597F7CCF5C}"/>
              </a:ext>
            </a:extLst>
          </p:cNvPr>
          <p:cNvSpPr txBox="1"/>
          <p:nvPr/>
        </p:nvSpPr>
        <p:spPr>
          <a:xfrm>
            <a:off x="9672482" y="196947"/>
            <a:ext cx="22563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Développement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l’hypophyse</a:t>
            </a:r>
          </a:p>
        </p:txBody>
      </p:sp>
    </p:spTree>
    <p:extLst>
      <p:ext uri="{BB962C8B-B14F-4D97-AF65-F5344CB8AC3E}">
        <p14:creationId xmlns:p14="http://schemas.microsoft.com/office/powerpoint/2010/main" val="916205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28ECB2-7A5C-9A4C-9536-4A6BFAAAD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35" y="1796143"/>
            <a:ext cx="11677627" cy="3282043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66B2C5E-91E1-8D49-AD66-8173FE50D8D3}"/>
              </a:ext>
            </a:extLst>
          </p:cNvPr>
          <p:cNvSpPr/>
          <p:nvPr/>
        </p:nvSpPr>
        <p:spPr>
          <a:xfrm>
            <a:off x="10056959" y="3740133"/>
            <a:ext cx="1683283" cy="293024"/>
          </a:xfrm>
          <a:prstGeom prst="roundRect">
            <a:avLst/>
          </a:prstGeom>
          <a:solidFill>
            <a:srgbClr val="FFFF00">
              <a:alpha val="4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92443E-4B7D-7F41-A937-32B09B3183BC}"/>
              </a:ext>
            </a:extLst>
          </p:cNvPr>
          <p:cNvSpPr txBox="1"/>
          <p:nvPr/>
        </p:nvSpPr>
        <p:spPr>
          <a:xfrm>
            <a:off x="4473525" y="196947"/>
            <a:ext cx="4790479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Développement de l’hypophyse</a:t>
            </a:r>
          </a:p>
        </p:txBody>
      </p:sp>
    </p:spTree>
    <p:extLst>
      <p:ext uri="{BB962C8B-B14F-4D97-AF65-F5344CB8AC3E}">
        <p14:creationId xmlns:p14="http://schemas.microsoft.com/office/powerpoint/2010/main" val="2365104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figure 23-06">
            <a:extLst>
              <a:ext uri="{FF2B5EF4-FFF2-40B4-BE49-F238E27FC236}">
                <a16:creationId xmlns:a16="http://schemas.microsoft.com/office/drawing/2014/main" id="{C243F66B-B6C1-C04A-80CF-2BEA8D8D1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55" y="197755"/>
            <a:ext cx="8898413" cy="657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41A527-EEAB-BCF0-78AA-3C19324F9162}"/>
              </a:ext>
            </a:extLst>
          </p:cNvPr>
          <p:cNvSpPr txBox="1"/>
          <p:nvPr/>
        </p:nvSpPr>
        <p:spPr>
          <a:xfrm>
            <a:off x="8611732" y="3712188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 a.a.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74D2AB-1CD5-14BD-BD38-BE435375ED1A}"/>
              </a:ext>
            </a:extLst>
          </p:cNvPr>
          <p:cNvSpPr txBox="1"/>
          <p:nvPr/>
        </p:nvSpPr>
        <p:spPr>
          <a:xfrm>
            <a:off x="5502310" y="3769052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39 a.a.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19218B-7A71-96AD-98D8-07275EABEC95}"/>
              </a:ext>
            </a:extLst>
          </p:cNvPr>
          <p:cNvSpPr txBox="1"/>
          <p:nvPr/>
        </p:nvSpPr>
        <p:spPr>
          <a:xfrm>
            <a:off x="245658" y="5527346"/>
            <a:ext cx="4423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MSH = melanocyte-stimulating hormone,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               (or melanocortin)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263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DEFC3A-8862-4E4C-9CFB-0DC8C63A1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341" y="354844"/>
            <a:ext cx="9372567" cy="61271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BF598A-A36D-A84F-95AC-BF5AED2F1005}"/>
              </a:ext>
            </a:extLst>
          </p:cNvPr>
          <p:cNvSpPr txBox="1"/>
          <p:nvPr/>
        </p:nvSpPr>
        <p:spPr>
          <a:xfrm>
            <a:off x="9805182" y="2250831"/>
            <a:ext cx="2349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 = Lobe Antérieur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= Lobe Intermédiaire</a:t>
            </a: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548AAB0B-41EB-0146-BB11-BFC15CF080D7}"/>
              </a:ext>
            </a:extLst>
          </p:cNvPr>
          <p:cNvSpPr/>
          <p:nvPr/>
        </p:nvSpPr>
        <p:spPr>
          <a:xfrm>
            <a:off x="7554351" y="4037428"/>
            <a:ext cx="309489" cy="450166"/>
          </a:xfrm>
          <a:prstGeom prst="triangl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EB1624-72A4-354C-8EB3-3E4E27276165}"/>
              </a:ext>
            </a:extLst>
          </p:cNvPr>
          <p:cNvSpPr txBox="1"/>
          <p:nvPr/>
        </p:nvSpPr>
        <p:spPr>
          <a:xfrm>
            <a:off x="7554350" y="4107766"/>
            <a:ext cx="285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36060-7DA6-B0B6-583C-4D3AC8766073}"/>
              </a:ext>
            </a:extLst>
          </p:cNvPr>
          <p:cNvSpPr txBox="1"/>
          <p:nvPr/>
        </p:nvSpPr>
        <p:spPr>
          <a:xfrm>
            <a:off x="6469037" y="5691112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 a.a.</a:t>
            </a:r>
          </a:p>
        </p:txBody>
      </p:sp>
    </p:spTree>
    <p:extLst>
      <p:ext uri="{BB962C8B-B14F-4D97-AF65-F5344CB8AC3E}">
        <p14:creationId xmlns:p14="http://schemas.microsoft.com/office/powerpoint/2010/main" val="2910685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rs.els-cdn.com/content/image/3-s2.0-B9780123704917000180-gr2.jpg">
            <a:extLst>
              <a:ext uri="{FF2B5EF4-FFF2-40B4-BE49-F238E27FC236}">
                <a16:creationId xmlns:a16="http://schemas.microsoft.com/office/drawing/2014/main" id="{D8031BDD-1787-6342-B52C-C7F568B00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0" y="174063"/>
            <a:ext cx="71755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3C9D24-9031-E740-B053-20E71D53C587}"/>
              </a:ext>
            </a:extLst>
          </p:cNvPr>
          <p:cNvSpPr txBox="1"/>
          <p:nvPr/>
        </p:nvSpPr>
        <p:spPr>
          <a:xfrm>
            <a:off x="311972" y="5970494"/>
            <a:ext cx="8606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www.sciencedirect.com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/topics/agricultural-and-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biological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-sciences/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rathkes-pouch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39031-0337-B349-BCA7-8C5BAB84DCD5}"/>
              </a:ext>
            </a:extLst>
          </p:cNvPr>
          <p:cNvSpPr txBox="1"/>
          <p:nvPr/>
        </p:nvSpPr>
        <p:spPr>
          <a:xfrm>
            <a:off x="473337" y="4206242"/>
            <a:ext cx="104956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posterior wall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Rathke's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pouch is closely apposed to the neural tissue of the NL, thereby forming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intermediate lobe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(IL), which is well developed in most mammals, but not in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Learn more about humans from ScienceDirect's AI-generated Topic Pages"/>
              </a:rPr>
              <a:t>humans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birds (Fig. 18.2).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humans only during fetal life is a distinct IL found (Amar and Weiss, 2003).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133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bs.twimg.com/media/E7K1yryXoAM1X0F?format=jpg&amp;name=900x900">
            <a:extLst>
              <a:ext uri="{FF2B5EF4-FFF2-40B4-BE49-F238E27FC236}">
                <a16:creationId xmlns:a16="http://schemas.microsoft.com/office/drawing/2014/main" id="{EE60B861-D432-AD46-A379-F3F17FCE2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5" y="0"/>
            <a:ext cx="5124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CDF094-33C9-B29A-3516-8CC640933CD5}"/>
              </a:ext>
            </a:extLst>
          </p:cNvPr>
          <p:cNvSpPr txBox="1"/>
          <p:nvPr/>
        </p:nvSpPr>
        <p:spPr>
          <a:xfrm>
            <a:off x="1395663" y="2153653"/>
            <a:ext cx="131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stomodeum</a:t>
            </a:r>
          </a:p>
        </p:txBody>
      </p:sp>
    </p:spTree>
    <p:extLst>
      <p:ext uri="{BB962C8B-B14F-4D97-AF65-F5344CB8AC3E}">
        <p14:creationId xmlns:p14="http://schemas.microsoft.com/office/powerpoint/2010/main" val="1246640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bs.twimg.com/media/E7K1yrwXIAUihM9?format=jpg&amp;name=900x900">
            <a:extLst>
              <a:ext uri="{FF2B5EF4-FFF2-40B4-BE49-F238E27FC236}">
                <a16:creationId xmlns:a16="http://schemas.microsoft.com/office/drawing/2014/main" id="{068193E5-A1B2-A844-8F44-DC524F10B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0"/>
            <a:ext cx="8181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867832-9CED-2447-AD80-A1C6E6982888}"/>
              </a:ext>
            </a:extLst>
          </p:cNvPr>
          <p:cNvSpPr txBox="1"/>
          <p:nvPr/>
        </p:nvSpPr>
        <p:spPr>
          <a:xfrm>
            <a:off x="86060" y="2700169"/>
            <a:ext cx="1896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crânio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-pharyngien</a:t>
            </a:r>
          </a:p>
        </p:txBody>
      </p:sp>
    </p:spTree>
    <p:extLst>
      <p:ext uri="{BB962C8B-B14F-4D97-AF65-F5344CB8AC3E}">
        <p14:creationId xmlns:p14="http://schemas.microsoft.com/office/powerpoint/2010/main" val="484434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13CE4D-54B3-3F46-9B66-65C9CE4D7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39700"/>
            <a:ext cx="10591800" cy="6578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08AA763-2B24-F240-9FE7-52194DCB43E1}"/>
              </a:ext>
            </a:extLst>
          </p:cNvPr>
          <p:cNvSpPr/>
          <p:nvPr/>
        </p:nvSpPr>
        <p:spPr>
          <a:xfrm>
            <a:off x="9225887" y="3452884"/>
            <a:ext cx="2210937" cy="641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284812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257</Words>
  <Application>Microsoft Macintosh PowerPoint</Application>
  <PresentationFormat>Widescreen</PresentationFormat>
  <Paragraphs>34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Symbol</vt:lpstr>
      <vt:lpstr>Times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Romain</dc:creator>
  <cp:lastModifiedBy>Romain</cp:lastModifiedBy>
  <cp:revision>1</cp:revision>
  <dcterms:created xsi:type="dcterms:W3CDTF">2025-03-28T06:46:02Z</dcterms:created>
  <dcterms:modified xsi:type="dcterms:W3CDTF">2025-03-28T06:52:26Z</dcterms:modified>
</cp:coreProperties>
</file>